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6" r:id="rId9"/>
    <p:sldId id="261" r:id="rId10"/>
    <p:sldId id="267" r:id="rId11"/>
    <p:sldId id="262" r:id="rId12"/>
    <p:sldId id="268" r:id="rId13"/>
    <p:sldId id="263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4874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5492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2769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4217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1443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3490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03354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082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228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048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460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257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276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955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8631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dirty="0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171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2019. 11. 18.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390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g"/><Relationship Id="rId5" Type="http://schemas.openxmlformats.org/officeDocument/2006/relationships/image" Target="../media/image30.jpg"/><Relationship Id="rId4" Type="http://schemas.openxmlformats.org/officeDocument/2006/relationships/image" Target="../media/image2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g"/><Relationship Id="rId7" Type="http://schemas.openxmlformats.org/officeDocument/2006/relationships/image" Target="../media/image39.jp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g"/><Relationship Id="rId5" Type="http://schemas.openxmlformats.org/officeDocument/2006/relationships/image" Target="../media/image37.jpg"/><Relationship Id="rId4" Type="http://schemas.openxmlformats.org/officeDocument/2006/relationships/image" Target="../media/image3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g"/><Relationship Id="rId3" Type="http://schemas.openxmlformats.org/officeDocument/2006/relationships/image" Target="../media/image20.jpg"/><Relationship Id="rId7" Type="http://schemas.openxmlformats.org/officeDocument/2006/relationships/image" Target="../media/image24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87624" y="200964"/>
            <a:ext cx="5723468" cy="913985"/>
          </a:xfrm>
        </p:spPr>
        <p:txBody>
          <a:bodyPr>
            <a:normAutofit fontScale="90000"/>
          </a:bodyPr>
          <a:lstStyle/>
          <a:p>
            <a:pPr algn="l"/>
            <a:r>
              <a:rPr lang="hu-H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Szlovákia</a:t>
            </a:r>
            <a:endParaRPr lang="hu-H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691680" y="4005064"/>
            <a:ext cx="5712179" cy="1852618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sz="24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2019.szeptember 25 - szeptember 30.</a:t>
            </a:r>
            <a:endParaRPr lang="hu-HU" sz="24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668" y="1538988"/>
            <a:ext cx="4914984" cy="282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3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atin typeface="Bradley Hand ITC" panose="03070402050302030203" pitchFamily="66" charset="0"/>
              </a:rPr>
              <a:t>A 4. nap emlékei…</a:t>
            </a:r>
            <a:endParaRPr lang="hu-HU" b="1" dirty="0">
              <a:latin typeface="Bradley Hand ITC" panose="03070402050302030203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b="1" dirty="0" smtClean="0">
                <a:latin typeface="Bradley Hand ITC" panose="03070402050302030203" pitchFamily="66" charset="0"/>
              </a:rPr>
              <a:t>      Tarpataki-vízesés…</a:t>
            </a:r>
            <a:endParaRPr lang="hu-HU" b="1" dirty="0">
              <a:latin typeface="Bradley Hand ITC" panose="03070402050302030203" pitchFamily="66" charset="0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012" y="864230"/>
            <a:ext cx="4347126" cy="2852802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0070"/>
            <a:ext cx="3456384" cy="2376265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91" y="4598295"/>
            <a:ext cx="3396585" cy="2037951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128" y="4131639"/>
            <a:ext cx="3291160" cy="2190678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469567"/>
            <a:ext cx="1656184" cy="221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64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5. nap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49591"/>
            <a:ext cx="8424936" cy="56084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Hamar elérkezett az utolsó nap. Búcsúzóul Fülekre látogattunk, ahol a váron kívül még egy világháborús bunkert is megnéztünk.</a:t>
            </a:r>
          </a:p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Fülek után Mikszáthfalvára vezetett az utunk.</a:t>
            </a:r>
          </a:p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A kicsi falucska Mikszáth Kálmán szül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földje. A ház, amit megnéztünk, nem az eredeti Mikszáth-szül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ház, </a:t>
            </a:r>
            <a:r>
              <a:rPr lang="hu-HU" sz="2000" b="1" dirty="0">
                <a:latin typeface="Bradley Hand ITC" pitchFamily="66" charset="0"/>
              </a:rPr>
              <a:t>v</a:t>
            </a:r>
            <a:r>
              <a:rPr lang="hu-HU" sz="2000" b="1" dirty="0" smtClean="0">
                <a:latin typeface="Bradley Hand ITC" pitchFamily="66" charset="0"/>
              </a:rPr>
              <a:t>iszont az író ezt a házat tartotta annak.</a:t>
            </a:r>
          </a:p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Élményekkel teli indultunk hazafelé és Balassagyarmaton keresztül léptünk be  Magyarországra. </a:t>
            </a:r>
          </a:p>
          <a:p>
            <a:pPr marL="0" indent="0">
              <a:buNone/>
            </a:pPr>
            <a:endParaRPr lang="hu-HU" sz="2000" b="1" dirty="0" smtClean="0">
              <a:latin typeface="Bradley Hand ITC" pitchFamily="66" charset="0"/>
            </a:endParaRPr>
          </a:p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Szklabonya…</a:t>
            </a:r>
          </a:p>
          <a:p>
            <a:pPr marL="0" indent="0">
              <a:buNone/>
            </a:pPr>
            <a:endParaRPr lang="hu-HU" sz="2000" b="1" dirty="0">
              <a:latin typeface="Bradley Hand ITC" pitchFamily="66" charset="0"/>
            </a:endParaRPr>
          </a:p>
          <a:p>
            <a:pPr marL="0" indent="0">
              <a:buNone/>
            </a:pPr>
            <a:endParaRPr lang="hu-HU" sz="2000" b="1" dirty="0" smtClean="0">
              <a:latin typeface="Bradley Hand ITC" pitchFamily="66" charset="0"/>
            </a:endParaRPr>
          </a:p>
          <a:p>
            <a:pPr marL="0" indent="0">
              <a:buNone/>
            </a:pPr>
            <a:endParaRPr lang="hu-HU" sz="2000" b="1" dirty="0">
              <a:latin typeface="Bradley Hand ITC" pitchFamily="66" charset="0"/>
            </a:endParaRPr>
          </a:p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                                                                  </a:t>
            </a:r>
          </a:p>
          <a:p>
            <a:pPr marL="0" indent="0">
              <a:buNone/>
            </a:pPr>
            <a:r>
              <a:rPr lang="hu-HU" sz="2000" b="1" dirty="0">
                <a:latin typeface="Bradley Hand ITC" pitchFamily="66" charset="0"/>
              </a:rPr>
              <a:t> </a:t>
            </a:r>
            <a:r>
              <a:rPr lang="hu-HU" sz="2000" b="1" dirty="0" smtClean="0">
                <a:latin typeface="Bradley Hand ITC" pitchFamily="66" charset="0"/>
              </a:rPr>
              <a:t>                                                                     Füleki vár…        </a:t>
            </a:r>
            <a:endParaRPr lang="hu-HU" sz="2000" b="1" dirty="0">
              <a:latin typeface="Bradley Hand ITC" pitchFamily="66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946938"/>
            <a:ext cx="3909091" cy="2382103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4730620"/>
            <a:ext cx="2902940" cy="185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4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210873" cy="5830044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latin typeface="Bradley Hand ITC" panose="03070402050302030203" pitchFamily="66" charset="0"/>
              </a:rPr>
              <a:t>Az 5. nap emlékei…</a:t>
            </a:r>
            <a:br>
              <a:rPr lang="hu-HU" b="1" dirty="0" smtClean="0">
                <a:latin typeface="Bradley Hand ITC" panose="03070402050302030203" pitchFamily="66" charset="0"/>
              </a:rPr>
            </a:br>
            <a:r>
              <a:rPr lang="hu-HU" b="1" dirty="0">
                <a:latin typeface="Bradley Hand ITC" panose="03070402050302030203" pitchFamily="66" charset="0"/>
              </a:rPr>
              <a:t/>
            </a:r>
            <a:br>
              <a:rPr lang="hu-HU" b="1" dirty="0">
                <a:latin typeface="Bradley Hand ITC" panose="03070402050302030203" pitchFamily="66" charset="0"/>
              </a:rPr>
            </a:br>
            <a:r>
              <a:rPr lang="hu-HU" b="1" dirty="0" smtClean="0">
                <a:latin typeface="Bradley Hand ITC" panose="03070402050302030203" pitchFamily="66" charset="0"/>
              </a:rPr>
              <a:t/>
            </a:r>
            <a:br>
              <a:rPr lang="hu-HU" b="1" dirty="0" smtClean="0">
                <a:latin typeface="Bradley Hand ITC" panose="03070402050302030203" pitchFamily="66" charset="0"/>
              </a:rPr>
            </a:br>
            <a:r>
              <a:rPr lang="hu-HU" b="1" dirty="0">
                <a:latin typeface="Bradley Hand ITC" panose="03070402050302030203" pitchFamily="66" charset="0"/>
              </a:rPr>
              <a:t/>
            </a:r>
            <a:br>
              <a:rPr lang="hu-HU" b="1" dirty="0">
                <a:latin typeface="Bradley Hand ITC" panose="03070402050302030203" pitchFamily="66" charset="0"/>
              </a:rPr>
            </a:br>
            <a:r>
              <a:rPr lang="hu-HU" b="1" dirty="0" smtClean="0">
                <a:latin typeface="Bradley Hand ITC" panose="03070402050302030203" pitchFamily="66" charset="0"/>
              </a:rPr>
              <a:t/>
            </a:r>
            <a:br>
              <a:rPr lang="hu-HU" b="1" dirty="0" smtClean="0">
                <a:latin typeface="Bradley Hand ITC" panose="03070402050302030203" pitchFamily="66" charset="0"/>
              </a:rPr>
            </a:br>
            <a:r>
              <a:rPr lang="hu-HU" b="1" dirty="0">
                <a:latin typeface="Bradley Hand ITC" panose="03070402050302030203" pitchFamily="66" charset="0"/>
              </a:rPr>
              <a:t/>
            </a:r>
            <a:br>
              <a:rPr lang="hu-HU" b="1" dirty="0">
                <a:latin typeface="Bradley Hand ITC" panose="03070402050302030203" pitchFamily="66" charset="0"/>
              </a:rPr>
            </a:br>
            <a:r>
              <a:rPr lang="hu-HU" b="1" dirty="0" smtClean="0">
                <a:latin typeface="Bradley Hand ITC" panose="03070402050302030203" pitchFamily="66" charset="0"/>
              </a:rPr>
              <a:t>                                                   </a:t>
            </a:r>
            <a:r>
              <a:rPr lang="hu-HU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Szklabonya…</a:t>
            </a:r>
            <a:br>
              <a:rPr lang="hu-HU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b="1" dirty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hu-HU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                         Fülek…</a:t>
            </a:r>
            <a:r>
              <a:rPr lang="hu-HU" b="1" dirty="0" smtClean="0">
                <a:latin typeface="Bradley Hand ITC" panose="03070402050302030203" pitchFamily="66" charset="0"/>
              </a:rPr>
              <a:t/>
            </a:r>
            <a:br>
              <a:rPr lang="hu-HU" b="1" dirty="0" smtClean="0">
                <a:latin typeface="Bradley Hand ITC" panose="03070402050302030203" pitchFamily="66" charset="0"/>
              </a:rPr>
            </a:br>
            <a:r>
              <a:rPr lang="hu-HU" b="1" dirty="0">
                <a:latin typeface="Bradley Hand ITC" panose="03070402050302030203" pitchFamily="66" charset="0"/>
              </a:rPr>
              <a:t/>
            </a:r>
            <a:br>
              <a:rPr lang="hu-HU" b="1" dirty="0">
                <a:latin typeface="Bradley Hand ITC" panose="03070402050302030203" pitchFamily="66" charset="0"/>
              </a:rPr>
            </a:br>
            <a:r>
              <a:rPr lang="hu-HU" b="1" dirty="0" smtClean="0">
                <a:latin typeface="Bradley Hand ITC" panose="03070402050302030203" pitchFamily="66" charset="0"/>
              </a:rPr>
              <a:t/>
            </a:r>
            <a:br>
              <a:rPr lang="hu-HU" b="1" dirty="0" smtClean="0">
                <a:latin typeface="Bradley Hand ITC" panose="03070402050302030203" pitchFamily="66" charset="0"/>
              </a:rPr>
            </a:br>
            <a:r>
              <a:rPr lang="hu-HU" b="1" dirty="0">
                <a:latin typeface="Bradley Hand ITC" panose="03070402050302030203" pitchFamily="66" charset="0"/>
              </a:rPr>
              <a:t/>
            </a:r>
            <a:br>
              <a:rPr lang="hu-HU" b="1" dirty="0">
                <a:latin typeface="Bradley Hand ITC" panose="03070402050302030203" pitchFamily="66" charset="0"/>
              </a:rPr>
            </a:br>
            <a:r>
              <a:rPr lang="hu-HU" b="1" dirty="0" smtClean="0">
                <a:latin typeface="Bradley Hand ITC" panose="03070402050302030203" pitchFamily="66" charset="0"/>
              </a:rPr>
              <a:t/>
            </a:r>
            <a:br>
              <a:rPr lang="hu-HU" b="1" dirty="0" smtClean="0">
                <a:latin typeface="Bradley Hand ITC" panose="03070402050302030203" pitchFamily="66" charset="0"/>
              </a:rPr>
            </a:br>
            <a:r>
              <a:rPr lang="hu-HU" b="1" dirty="0">
                <a:latin typeface="Bradley Hand ITC" panose="03070402050302030203" pitchFamily="66" charset="0"/>
              </a:rPr>
              <a:t/>
            </a:r>
            <a:br>
              <a:rPr lang="hu-HU" b="1" dirty="0">
                <a:latin typeface="Bradley Hand ITC" panose="03070402050302030203" pitchFamily="66" charset="0"/>
              </a:rPr>
            </a:br>
            <a:r>
              <a:rPr lang="hu-HU" b="1" dirty="0" smtClean="0">
                <a:latin typeface="Bradley Hand ITC" panose="03070402050302030203" pitchFamily="66" charset="0"/>
              </a:rPr>
              <a:t>                        </a:t>
            </a:r>
            <a:endParaRPr lang="hu-HU" sz="18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660" y="1150556"/>
            <a:ext cx="3037924" cy="2278443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348" y="1457930"/>
            <a:ext cx="2454411" cy="2408391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909269"/>
            <a:ext cx="2535452" cy="1957052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620" y="4471746"/>
            <a:ext cx="2726768" cy="2053597"/>
          </a:xfrm>
          <a:prstGeom prst="rect">
            <a:avLst/>
          </a:prstGeom>
        </p:spPr>
      </p:pic>
      <p:pic>
        <p:nvPicPr>
          <p:cNvPr id="14" name="Tartalom helye 13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726" y="4871640"/>
            <a:ext cx="2099418" cy="1568003"/>
          </a:xfr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29" y="4225397"/>
            <a:ext cx="2952327" cy="221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3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/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/>
            </a:r>
            <a:b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/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/>
            </a:r>
            <a:b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/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/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/>
            </a:r>
            <a:b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Az úti beszámolót készítette:</a:t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/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Antalics József Áron 7.a osztályos tanuló és </a:t>
            </a:r>
            <a:br>
              <a:rPr lang="hu-H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Dr. Kupóné Gasztonyi Edit kísér</a:t>
            </a:r>
            <a:r>
              <a:rPr lang="hu-H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ő</a:t>
            </a:r>
            <a:r>
              <a:rPr lang="hu-H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tanár</a:t>
            </a:r>
            <a:endParaRPr lang="hu-HU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049" y="417988"/>
            <a:ext cx="3877423" cy="2939004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-90667"/>
            <a:ext cx="4176464" cy="3951715"/>
          </a:xfrm>
          <a:prstGeom prst="rect">
            <a:avLst/>
          </a:prstGeom>
        </p:spPr>
      </p:pic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3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Határtalanul…</a:t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</a:br>
            <a:r>
              <a:rPr lang="hu-H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„Istennel a hazáért és a szabadságért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”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54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A pályázat segítségével a „bolyaisok” 7. évfolyama öt napra az 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smagyar felvidékre utazott, hogy Rákóczi életébe nyerjen betekintést.</a:t>
            </a:r>
          </a:p>
          <a:p>
            <a:pPr marL="0" indent="0">
              <a:buNone/>
            </a:pPr>
            <a:endParaRPr lang="hu-HU" b="1" dirty="0" smtClean="0">
              <a:latin typeface="Bradley Hand ITC" pitchFamily="66" charset="0"/>
            </a:endParaRPr>
          </a:p>
          <a:p>
            <a:pPr marL="0" indent="0">
              <a:buNone/>
            </a:pPr>
            <a:endParaRPr lang="hu-HU" b="1" dirty="0" smtClean="0">
              <a:latin typeface="Bradley Hand ITC" pitchFamily="66" charset="0"/>
            </a:endParaRPr>
          </a:p>
          <a:p>
            <a:pPr marL="0" indent="0">
              <a:buNone/>
            </a:pPr>
            <a:endParaRPr lang="hu-HU" b="1" dirty="0">
              <a:latin typeface="Bradley Hand ITC" pitchFamily="66" charset="0"/>
            </a:endParaRPr>
          </a:p>
          <a:p>
            <a:pPr marL="0" indent="0">
              <a:buNone/>
            </a:pPr>
            <a:endParaRPr lang="hu-HU" b="1" dirty="0" smtClean="0">
              <a:latin typeface="Bradley Hand ITC" pitchFamily="66" charset="0"/>
            </a:endParaRPr>
          </a:p>
          <a:p>
            <a:pPr marL="0" indent="0">
              <a:buNone/>
            </a:pPr>
            <a:endParaRPr lang="hu-HU" b="1" dirty="0">
              <a:latin typeface="Bradley Hand ITC" pitchFamily="66" charset="0"/>
            </a:endParaRPr>
          </a:p>
          <a:p>
            <a:pPr marL="0" indent="0">
              <a:buNone/>
            </a:pPr>
            <a:endParaRPr lang="hu-HU" b="1" dirty="0" smtClean="0">
              <a:latin typeface="Bradley Hand ITC" pitchFamily="66" charset="0"/>
            </a:endParaRPr>
          </a:p>
          <a:p>
            <a:pPr marL="0" indent="0">
              <a:buNone/>
            </a:pPr>
            <a:endParaRPr lang="hu-HU" b="1" dirty="0">
              <a:latin typeface="Bradley Hand ITC" pitchFamily="66" charset="0"/>
            </a:endParaRPr>
          </a:p>
          <a:p>
            <a:pPr marL="0" indent="0">
              <a:buNone/>
            </a:pPr>
            <a:endParaRPr lang="hu-HU" b="1" dirty="0" smtClean="0">
              <a:latin typeface="Bradley Hand ITC" pitchFamily="66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343" y="3085456"/>
            <a:ext cx="2975389" cy="362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27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8946" y="188640"/>
            <a:ext cx="6347713" cy="1320800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1. nap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70000"/>
            <a:ext cx="6196405" cy="4046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b="1" dirty="0" smtClean="0">
                <a:latin typeface="Bradley Hand ITC" pitchFamily="66" charset="0"/>
              </a:rPr>
              <a:t>Reggel 6 órakor indult buszunk az iskolától.</a:t>
            </a:r>
          </a:p>
          <a:p>
            <a:pPr marL="0" indent="0">
              <a:buNone/>
            </a:pPr>
            <a:r>
              <a:rPr lang="hu-HU" sz="1600" b="1" dirty="0">
                <a:latin typeface="Bradley Hand ITC" pitchFamily="66" charset="0"/>
              </a:rPr>
              <a:t>B</a:t>
            </a:r>
            <a:r>
              <a:rPr lang="hu-HU" sz="1600" dirty="0" smtClean="0">
                <a:latin typeface="Arial Narrow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 7 órás út után Tornyosnémetinél átléptük a szlovák határt. Hamarosan csatlakozott hozzánk az idegenvezet</a:t>
            </a:r>
            <a:r>
              <a:rPr lang="hu-HU" sz="1600" dirty="0" smtClean="0">
                <a:latin typeface="Arial Narrow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nk, Zita néni. Rövid id</a:t>
            </a:r>
            <a:r>
              <a:rPr lang="hu-HU" sz="1600" dirty="0">
                <a:latin typeface="Arial Narrow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n belül elértük els</a:t>
            </a:r>
            <a:r>
              <a:rPr lang="hu-HU" sz="1600" dirty="0" smtClean="0">
                <a:latin typeface="Arial Narrow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 úti célunk, a kedves kis szlovák várost, Eperjest. Nevét a település körüli sok-sok eperbokorról kapta. B</a:t>
            </a:r>
            <a:r>
              <a:rPr lang="hu-HU" sz="1600" dirty="0" smtClean="0">
                <a:latin typeface="Arial Narrow" panose="020B0606020202030204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 kétórás</a:t>
            </a:r>
            <a:r>
              <a:rPr lang="hu-HU" sz="1600" b="1" dirty="0">
                <a:latin typeface="Bradley Hand ITC" pitchFamily="66" charset="0"/>
              </a:rPr>
              <a:t> </a:t>
            </a:r>
            <a:r>
              <a:rPr lang="hu-HU" sz="1600" b="1" dirty="0" smtClean="0">
                <a:latin typeface="Bradley Hand ITC" pitchFamily="66" charset="0"/>
              </a:rPr>
              <a:t>városnéz</a:t>
            </a:r>
            <a:r>
              <a:rPr lang="hu-HU" sz="1600" dirty="0" smtClean="0">
                <a:latin typeface="Arial Narrow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 túrán vettünk részt. Megnéztük a monumentális Jézus-szobrot, majd II.János Pál pápa életh</a:t>
            </a:r>
            <a:r>
              <a:rPr lang="hu-HU" sz="1600" dirty="0" smtClean="0">
                <a:latin typeface="Arial Narrow" panose="020B0606020202030204" pitchFamily="34" charset="0"/>
              </a:rPr>
              <a:t>ű</a:t>
            </a:r>
            <a:r>
              <a:rPr lang="hu-HU" sz="1600" b="1" dirty="0" smtClean="0">
                <a:latin typeface="Bradley Hand ITC" pitchFamily="66" charset="0"/>
              </a:rPr>
              <a:t> bronzszobrát, mely a Szent Miklós templom szomszédságában </a:t>
            </a:r>
            <a:r>
              <a:rPr lang="hu-HU" sz="1600" dirty="0" smtClean="0">
                <a:latin typeface="Arial Narrow" panose="020B0606020202030204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rzi a pápa eperjesi látogatásának az emlékét.</a:t>
            </a:r>
          </a:p>
          <a:p>
            <a:pPr marL="0" indent="0">
              <a:buNone/>
            </a:pPr>
            <a:r>
              <a:rPr lang="hu-HU" sz="1600" b="1" dirty="0">
                <a:latin typeface="Bradley Hand ITC" pitchFamily="66" charset="0"/>
              </a:rPr>
              <a:t>K</a:t>
            </a:r>
            <a:r>
              <a:rPr lang="hu-HU" sz="1600" b="1" dirty="0" smtClean="0">
                <a:latin typeface="Bradley Hand ITC" pitchFamily="66" charset="0"/>
              </a:rPr>
              <a:t>övetkez</a:t>
            </a:r>
            <a:r>
              <a:rPr lang="hu-HU" sz="1600" dirty="0" smtClean="0">
                <a:latin typeface="Arial Narrow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 úti célunk Kassa, ahol megnézhettük az impozáns Szent Erzsébet székesegyházat.  A Szent Erzsébet .f</a:t>
            </a:r>
            <a:r>
              <a:rPr lang="hu-HU" sz="1600" dirty="0" smtClean="0">
                <a:latin typeface="Arial Narrow" panose="020B0606020202030204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székesegyház, ismertebb nevén a kassai dóm Kassa egyik legszebb és legjellegzetesebb épülete.</a:t>
            </a:r>
            <a:r>
              <a:rPr lang="hu-HU" sz="1600" dirty="0" smtClean="0"/>
              <a:t> </a:t>
            </a:r>
            <a:r>
              <a:rPr lang="hu-HU" sz="1600" b="1" dirty="0" smtClean="0">
                <a:latin typeface="Bradley Hand ITC" panose="03070402050302030203" pitchFamily="66" charset="0"/>
              </a:rPr>
              <a:t>Altemplomában </a:t>
            </a:r>
            <a:r>
              <a:rPr lang="hu-HU" sz="1600" b="1" dirty="0">
                <a:latin typeface="Bradley Hand ITC" panose="03070402050302030203" pitchFamily="66" charset="0"/>
              </a:rPr>
              <a:t>(Rákóczi-kripta) </a:t>
            </a:r>
            <a:r>
              <a:rPr lang="hu-HU" sz="1600" b="1" dirty="0" smtClean="0">
                <a:latin typeface="Bradley Hand ITC" panose="03070402050302030203" pitchFamily="66" charset="0"/>
              </a:rPr>
              <a:t>megkoszorúztuk  az 1906-ban Rodostóból </a:t>
            </a:r>
            <a:r>
              <a:rPr lang="hu-HU" sz="1600" b="1" dirty="0">
                <a:latin typeface="Bradley Hand ITC" panose="03070402050302030203" pitchFamily="66" charset="0"/>
              </a:rPr>
              <a:t>hazaszállított II. Rákóczi Ferenc </a:t>
            </a:r>
            <a:r>
              <a:rPr lang="hu-HU" sz="1600" b="1" dirty="0" smtClean="0">
                <a:latin typeface="Bradley Hand ITC" panose="03070402050302030203" pitchFamily="66" charset="0"/>
              </a:rPr>
              <a:t>fejedelem és édesanyja, Zrínyi Ilona</a:t>
            </a:r>
            <a:r>
              <a:rPr lang="hu-HU" sz="1600" b="1" dirty="0">
                <a:latin typeface="Bradley Hand ITC" panose="03070402050302030203" pitchFamily="66" charset="0"/>
              </a:rPr>
              <a:t> </a:t>
            </a:r>
            <a:r>
              <a:rPr lang="hu-HU" sz="1600" b="1" dirty="0" smtClean="0">
                <a:latin typeface="Bradley Hand ITC" panose="03070402050302030203" pitchFamily="66" charset="0"/>
              </a:rPr>
              <a:t>földi maradványait. </a:t>
            </a:r>
          </a:p>
          <a:p>
            <a:pPr marL="0" indent="0">
              <a:buNone/>
            </a:pPr>
            <a:endParaRPr lang="hu-HU" sz="1600" b="1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hu-HU" sz="1600" b="1" dirty="0" smtClean="0">
                <a:latin typeface="Bradley Hand ITC" pitchFamily="66" charset="0"/>
              </a:rPr>
              <a:t>Els</a:t>
            </a:r>
            <a:r>
              <a:rPr lang="hu-HU" sz="1600" dirty="0" smtClean="0">
                <a:latin typeface="Arial Narrow" pitchFamily="34" charset="0"/>
              </a:rPr>
              <a:t>ő</a:t>
            </a:r>
            <a:r>
              <a:rPr lang="hu-HU" sz="1600" b="1" dirty="0" smtClean="0">
                <a:latin typeface="Bradley Hand ITC" pitchFamily="66" charset="0"/>
              </a:rPr>
              <a:t> éjszakánkat egy hangulatos Autókempingben töltöttük, nem messze Kassa külvárosától. </a:t>
            </a:r>
            <a:endParaRPr lang="hu-HU" sz="1600" b="1" dirty="0">
              <a:latin typeface="Bradley Hand ITC" pitchFamily="66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538" y="2060849"/>
            <a:ext cx="2508041" cy="389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47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atin typeface="Bradley Hand ITC" panose="03070402050302030203" pitchFamily="66" charset="0"/>
              </a:rPr>
              <a:t>Az 1. nap emlékei…</a:t>
            </a:r>
            <a:endParaRPr lang="hu-HU" b="1" dirty="0">
              <a:latin typeface="Bradley Hand ITC" panose="03070402050302030203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556792"/>
            <a:ext cx="6705793" cy="5241573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>
                <a:latin typeface="Bradley Hand ITC" panose="03070402050302030203" pitchFamily="66" charset="0"/>
              </a:rPr>
              <a:t>Eperjes…</a:t>
            </a:r>
          </a:p>
          <a:p>
            <a:pPr marL="0" indent="0">
              <a:buNone/>
            </a:pPr>
            <a:endParaRPr lang="hu-HU" b="1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hu-HU" b="1" dirty="0" smtClean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hu-HU" b="1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hu-HU" b="1" dirty="0" smtClean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hu-HU" b="1" dirty="0">
                <a:latin typeface="Bradley Hand ITC" panose="03070402050302030203" pitchFamily="66" charset="0"/>
              </a:rPr>
              <a:t> </a:t>
            </a:r>
            <a:r>
              <a:rPr lang="hu-HU" b="1" dirty="0" smtClean="0">
                <a:latin typeface="Bradley Hand ITC" panose="03070402050302030203" pitchFamily="66" charset="0"/>
              </a:rPr>
              <a:t>                                               Kassa…</a:t>
            </a:r>
          </a:p>
          <a:p>
            <a:pPr marL="0" indent="0">
              <a:buNone/>
            </a:pPr>
            <a:endParaRPr lang="hu-HU" b="1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hu-HU" b="1" dirty="0" smtClean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hu-HU" b="1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hu-HU" b="1" dirty="0" smtClean="0">
                <a:latin typeface="Bradley Hand ITC" panose="03070402050302030203" pitchFamily="66" charset="0"/>
              </a:rPr>
              <a:t>A kemping…</a:t>
            </a:r>
          </a:p>
          <a:p>
            <a:pPr marL="0" indent="0">
              <a:buNone/>
            </a:pPr>
            <a:endParaRPr lang="hu-HU" b="1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hu-HU" b="1" dirty="0" smtClean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hu-HU" b="1" dirty="0">
              <a:latin typeface="Bradley Hand ITC" panose="03070402050302030203" pitchFamily="66" charset="0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3" y="342339"/>
            <a:ext cx="2736305" cy="2702101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78576"/>
            <a:ext cx="2893035" cy="1771984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889" y="3221100"/>
            <a:ext cx="3606024" cy="344826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187081"/>
            <a:ext cx="2880320" cy="1629181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953541"/>
            <a:ext cx="2830062" cy="184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10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6204" y="116632"/>
            <a:ext cx="6347713" cy="1320800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2. nap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777032"/>
            <a:ext cx="6196405" cy="41180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Reggeli után egy hosszú gyalogtúra várt ránk a Szádel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i völgyben. A nehéznek ígérkez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 14 kilométeres kijelölt turistaútvonalat nagyjából három óra alatt  tettük meg. Köves, sziklás, meredek hegyi ösvényeken vezetett utunk. </a:t>
            </a:r>
            <a:r>
              <a:rPr lang="hu-HU" sz="1900" b="1" dirty="0" smtClean="0">
                <a:latin typeface="Bradley Hand ITC" panose="03070402050302030203" pitchFamily="66" charset="0"/>
              </a:rPr>
              <a:t>Vadregényes </a:t>
            </a:r>
            <a:r>
              <a:rPr lang="hu-HU" sz="1900" b="1" dirty="0">
                <a:latin typeface="Bradley Hand ITC" panose="03070402050302030203" pitchFamily="66" charset="0"/>
              </a:rPr>
              <a:t>kanyon, változatos sziklaalakzatok, virágos rétek és fest</a:t>
            </a:r>
            <a:r>
              <a:rPr lang="hu-HU" sz="1900" dirty="0">
                <a:latin typeface="Arial Narrow" panose="020B0606020202030204" pitchFamily="34" charset="0"/>
              </a:rPr>
              <a:t>ő</a:t>
            </a:r>
            <a:r>
              <a:rPr lang="hu-HU" sz="1900" b="1" dirty="0">
                <a:latin typeface="Bradley Hand ITC" panose="03070402050302030203" pitchFamily="66" charset="0"/>
              </a:rPr>
              <a:t>i kilátások </a:t>
            </a:r>
            <a:r>
              <a:rPr lang="hu-HU" sz="1900" b="1" dirty="0" smtClean="0">
                <a:latin typeface="Bradley Hand ITC" panose="03070402050302030203" pitchFamily="66" charset="0"/>
              </a:rPr>
              <a:t>vártak </a:t>
            </a:r>
            <a:r>
              <a:rPr lang="hu-HU" sz="1900" b="1" dirty="0">
                <a:latin typeface="Bradley Hand ITC" panose="03070402050302030203" pitchFamily="66" charset="0"/>
              </a:rPr>
              <a:t>ránk Szádel</a:t>
            </a:r>
            <a:r>
              <a:rPr lang="hu-HU" sz="1900" dirty="0">
                <a:latin typeface="Arial Narrow" panose="020B0606020202030204" pitchFamily="34" charset="0"/>
              </a:rPr>
              <a:t>ő</a:t>
            </a:r>
            <a:r>
              <a:rPr lang="hu-HU" sz="1900" b="1" dirty="0">
                <a:latin typeface="Bradley Hand ITC" panose="03070402050302030203" pitchFamily="66" charset="0"/>
              </a:rPr>
              <a:t> völgyében. </a:t>
            </a:r>
            <a:r>
              <a:rPr lang="hu-HU" sz="1900" b="1" dirty="0" smtClean="0">
                <a:latin typeface="Bradley Hand ITC" panose="03070402050302030203" pitchFamily="66" charset="0"/>
              </a:rPr>
              <a:t>Körülöttünk hegyhasadékok magasodtak, s az árnyat adó, hegyi ösvények szépségét a sziklahegy </a:t>
            </a:r>
            <a:r>
              <a:rPr lang="hu-HU" sz="2000" b="1" dirty="0" smtClean="0">
                <a:latin typeface="Bradley Hand ITC" pitchFamily="66" charset="0"/>
              </a:rPr>
              <a:t>tetején lév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 kilátás  tet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zte. A lefelé-út nehézségei után a völgy aljában lév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 Szádel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 településen fogyasztottuk el ebédünket, aztán mentünk tovább.</a:t>
            </a:r>
          </a:p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A völgyi túra után Betlér városába vettük utunk, az Andrássy-kastélyhoz. Itt betekintést nyerhettünk az Andrássy család mindennapjaiba. </a:t>
            </a:r>
          </a:p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A kora esti órákban már csak egy úti célunk maradt erre a napra: irány Poprád, hogy elfoglaljuk következ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 szállásunkat a Tátra-hotelben.</a:t>
            </a:r>
          </a:p>
          <a:p>
            <a:pPr marL="0" indent="0">
              <a:buNone/>
            </a:pPr>
            <a:endParaRPr lang="hu-HU" sz="2000" b="1" dirty="0" smtClean="0">
              <a:latin typeface="Bradley Hand ITC" pitchFamily="66" charset="0"/>
            </a:endParaRPr>
          </a:p>
          <a:p>
            <a:pPr marL="0" indent="0">
              <a:buNone/>
            </a:pPr>
            <a:endParaRPr lang="hu-HU" sz="2000" b="1" dirty="0" smtClean="0">
              <a:latin typeface="Bradley Hand ITC" pitchFamily="66" charset="0"/>
            </a:endParaRPr>
          </a:p>
          <a:p>
            <a:pPr marL="0" indent="0">
              <a:buNone/>
            </a:pPr>
            <a:endParaRPr lang="hu-HU" sz="2000" b="1" dirty="0">
              <a:latin typeface="Bradley Hand ITC" pitchFamily="66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204" y="1196752"/>
            <a:ext cx="2802292" cy="3752022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996952"/>
            <a:ext cx="2953145" cy="1734973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5004022"/>
            <a:ext cx="2880597" cy="159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7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843736"/>
          </a:xfrm>
        </p:spPr>
        <p:txBody>
          <a:bodyPr/>
          <a:lstStyle/>
          <a:p>
            <a:r>
              <a:rPr lang="hu-HU" b="1" dirty="0" smtClean="0">
                <a:latin typeface="Bradley Hand ITC" panose="03070402050302030203" pitchFamily="66" charset="0"/>
              </a:rPr>
              <a:t>A 2. nap emlékei…</a:t>
            </a:r>
            <a:br>
              <a:rPr lang="hu-HU" b="1" dirty="0" smtClean="0">
                <a:latin typeface="Bradley Hand ITC" panose="03070402050302030203" pitchFamily="66" charset="0"/>
              </a:rPr>
            </a:br>
            <a:r>
              <a:rPr lang="hu-HU" b="1" dirty="0">
                <a:latin typeface="Bradley Hand ITC" panose="03070402050302030203" pitchFamily="66" charset="0"/>
              </a:rPr>
              <a:t> </a:t>
            </a:r>
            <a:r>
              <a:rPr lang="hu-HU" b="1" dirty="0" smtClean="0">
                <a:latin typeface="Bradley Hand ITC" panose="03070402050302030203" pitchFamily="66" charset="0"/>
              </a:rPr>
              <a:t>                     </a:t>
            </a: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Szádel</a:t>
            </a:r>
            <a:r>
              <a:rPr lang="hu-HU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ő</a:t>
            </a: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i-völgy…</a:t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Andrássy-kastély</a:t>
            </a:r>
            <a:endParaRPr lang="hu-HU" sz="18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606" y="1124743"/>
            <a:ext cx="2596067" cy="2945891"/>
          </a:xfrm>
          <a:prstGeom prst="rect">
            <a:avLst/>
          </a:prstGeom>
        </p:spPr>
      </p:pic>
      <p:pic>
        <p:nvPicPr>
          <p:cNvPr id="11" name="Tartalom helye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274" y="2065940"/>
            <a:ext cx="2653511" cy="1940380"/>
          </a:xfr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51" y="1569722"/>
            <a:ext cx="2376967" cy="1931286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676" y="4287952"/>
            <a:ext cx="2991356" cy="2383737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902" y="4444182"/>
            <a:ext cx="2480897" cy="1721122"/>
          </a:xfrm>
          <a:prstGeom prst="rect">
            <a:avLst/>
          </a:prstGeo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99" y="3794964"/>
            <a:ext cx="2662442" cy="172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38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3. nap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6196405" cy="42484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A harmadik napon utunk Késmárk városába vezetett, ahol megnéztünk egy régi, népi barokk stílusban épült evangélikus fatemplomot, ami mára az UNESCO világörökségének a része. Építésében svéd hajómérnökök segédkeztek. Kezdetekben istentiszteleteket tartottak itt, aztán a téli id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szakokban egyre hidegebb lett, ezért építették fel szomszédságában a 19. században a másik evangélikus templomot is, melynek felt</a:t>
            </a:r>
            <a:r>
              <a:rPr lang="hu-HU" sz="2000" dirty="0" smtClean="0">
                <a:latin typeface="Arial Narrow" panose="020B0606020202030204" pitchFamily="34" charset="0"/>
              </a:rPr>
              <a:t>ű</a:t>
            </a:r>
            <a:r>
              <a:rPr lang="hu-HU" sz="2000" b="1" dirty="0" smtClean="0">
                <a:latin typeface="Bradley Hand ITC" pitchFamily="66" charset="0"/>
              </a:rPr>
              <a:t>n</a:t>
            </a:r>
            <a:r>
              <a:rPr lang="hu-HU" sz="2000" dirty="0" smtClean="0">
                <a:latin typeface="Arial Narrow" panose="020B0606020202030204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 vörös kupoláját már a város körüli dombokról is jól látni. Számunkra a legnagyobb nevezetessége, hogy Thököly Imre </a:t>
            </a:r>
            <a:r>
              <a:rPr lang="hu-HU" sz="2000" b="1" dirty="0">
                <a:latin typeface="Bradley Hand ITC" pitchFamily="66" charset="0"/>
              </a:rPr>
              <a:t>k</a:t>
            </a:r>
            <a:r>
              <a:rPr lang="hu-HU" sz="2000" b="1" dirty="0" smtClean="0">
                <a:latin typeface="Bradley Hand ITC" pitchFamily="66" charset="0"/>
              </a:rPr>
              <a:t>oporsója itt lett elhelyezve.   </a:t>
            </a:r>
          </a:p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Ezek után L</a:t>
            </a:r>
            <a:r>
              <a:rPr lang="hu-HU" sz="2000" dirty="0" smtClean="0">
                <a:latin typeface="Arial Narrow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cse következett, ahol megnéztük a Szent-Jakab bazilikát és annak hatalmas, 18 méteres oltárát. A városka f</a:t>
            </a:r>
            <a:r>
              <a:rPr lang="hu-HU" sz="2000" dirty="0" smtClean="0">
                <a:latin typeface="Arial Narrow" panose="020B0606020202030204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terén elhelyezett „szégyenketrec” sem kerülte el a figyelmünket. </a:t>
            </a:r>
            <a:r>
              <a:rPr lang="hu-HU" sz="2000" b="1" dirty="0" smtClean="0">
                <a:latin typeface="Bradley Hand ITC" pitchFamily="66" charset="0"/>
                <a:sym typeface="Wingdings" panose="05000000000000000000" pitchFamily="2" charset="2"/>
              </a:rPr>
              <a:t> . </a:t>
            </a:r>
            <a:r>
              <a:rPr lang="hu-HU" sz="2000" b="1" dirty="0" smtClean="0">
                <a:latin typeface="Bradley Hand ITC" pitchFamily="66" charset="0"/>
              </a:rPr>
              <a:t>A napot a Szepesi várral zártuk, ahol elbúcsúztunk Zita nénit</a:t>
            </a:r>
            <a:r>
              <a:rPr lang="hu-HU" sz="2000" dirty="0" smtClean="0">
                <a:latin typeface="Arial Narrow" panose="020B0606020202030204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l.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839" y="1556792"/>
            <a:ext cx="2138638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093162"/>
          </a:xfrm>
        </p:spPr>
        <p:txBody>
          <a:bodyPr/>
          <a:lstStyle/>
          <a:p>
            <a:r>
              <a:rPr lang="hu-HU" b="1" dirty="0" smtClean="0">
                <a:latin typeface="Bradley Hand ITC" panose="03070402050302030203" pitchFamily="66" charset="0"/>
              </a:rPr>
              <a:t>A 3. nap emlékei…</a:t>
            </a:r>
            <a:br>
              <a:rPr lang="hu-HU" b="1" dirty="0" smtClean="0">
                <a:latin typeface="Bradley Hand ITC" panose="03070402050302030203" pitchFamily="66" charset="0"/>
              </a:rPr>
            </a:br>
            <a:r>
              <a:rPr lang="hu-HU" b="1" dirty="0" smtClean="0">
                <a:latin typeface="Bradley Hand ITC" panose="03070402050302030203" pitchFamily="66" charset="0"/>
              </a:rPr>
              <a:t>                 </a:t>
            </a: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Késmárk…</a:t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                         L</a:t>
            </a:r>
            <a:r>
              <a:rPr lang="hu-HU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ő</a:t>
            </a: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cse…</a:t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  <a:t/>
            </a:r>
            <a:br>
              <a:rPr lang="hu-HU" sz="1800" b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Szepesi vár…</a:t>
            </a:r>
            <a:endParaRPr lang="hu-HU" sz="18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652" y="269404"/>
            <a:ext cx="3002184" cy="2223492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755" y="2675156"/>
            <a:ext cx="2884171" cy="1784581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669" y="1756633"/>
            <a:ext cx="1976645" cy="2703104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01" y="1215941"/>
            <a:ext cx="1874427" cy="1505400"/>
          </a:xfrm>
          <a:prstGeom prst="rect">
            <a:avLst/>
          </a:prstGeom>
        </p:spPr>
      </p:pic>
      <p:pic>
        <p:nvPicPr>
          <p:cNvPr id="15" name="Tartalom helye 14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66" y="2868980"/>
            <a:ext cx="1895155" cy="2648251"/>
          </a:xfr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814" y="4741242"/>
            <a:ext cx="2954289" cy="1984913"/>
          </a:xfrm>
          <a:prstGeom prst="rect">
            <a:avLst/>
          </a:prstGeom>
        </p:spPr>
      </p:pic>
      <p:pic>
        <p:nvPicPr>
          <p:cNvPr id="17" name="Kép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850417"/>
            <a:ext cx="2871944" cy="187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2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7" y="609600"/>
            <a:ext cx="6561776" cy="1320800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4. nap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70000"/>
            <a:ext cx="6552728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A negyedik napunk f</a:t>
            </a:r>
            <a:r>
              <a:rPr lang="hu-HU" sz="2000" dirty="0" smtClean="0">
                <a:latin typeface="Arial Narrow" panose="020B0606020202030204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 úti célja Ótátrafüred, ahol egy rövid hegyi túra után a Tarpataki-vízeséseket csodálhattuk meg. Harapni lehetett a tiszta leveg</a:t>
            </a:r>
            <a:r>
              <a:rPr lang="hu-HU" sz="2000" dirty="0" smtClean="0">
                <a:latin typeface="Arial Narrow" panose="020B0606020202030204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t. </a:t>
            </a:r>
          </a:p>
          <a:p>
            <a:pPr marL="0" indent="0">
              <a:buNone/>
            </a:pPr>
            <a:r>
              <a:rPr lang="hu-HU" sz="2000" b="1" dirty="0" smtClean="0">
                <a:latin typeface="Bradley Hand ITC" pitchFamily="66" charset="0"/>
              </a:rPr>
              <a:t>Fáradtan érkeztünk vissza a szállodába, így boldoggá tett bennünket, hogy a délután hátra lev</a:t>
            </a:r>
            <a:r>
              <a:rPr lang="hu-HU" sz="2000" dirty="0" smtClean="0">
                <a:latin typeface="Arial Narrow" panose="020B0606020202030204" pitchFamily="34" charset="0"/>
              </a:rPr>
              <a:t>ő</a:t>
            </a:r>
            <a:r>
              <a:rPr lang="hu-HU" sz="2000" b="1" dirty="0" smtClean="0">
                <a:latin typeface="Bradley Hand ITC" pitchFamily="66" charset="0"/>
              </a:rPr>
              <a:t> részét megkaptuk szabad programnak, mialatt körbe lehetett járni Poprád sétáló utcáját.</a:t>
            </a:r>
            <a:endParaRPr lang="hu-HU" sz="2000" b="1" dirty="0">
              <a:latin typeface="Bradley Hand ITC" pitchFamily="66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882" y="3596325"/>
            <a:ext cx="4633349" cy="304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0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367</TotalTime>
  <Words>628</Words>
  <Application>Microsoft Office PowerPoint</Application>
  <PresentationFormat>Diavetítés a képernyőre (4:3 oldalarány)</PresentationFormat>
  <Paragraphs>65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Bradley Hand ITC</vt:lpstr>
      <vt:lpstr>Trebuchet MS</vt:lpstr>
      <vt:lpstr>Wingdings</vt:lpstr>
      <vt:lpstr>Wingdings 3</vt:lpstr>
      <vt:lpstr>Fazetta</vt:lpstr>
      <vt:lpstr>Szlovákia</vt:lpstr>
      <vt:lpstr>Határtalanul… „Istennel a hazáért és a szabadságért”</vt:lpstr>
      <vt:lpstr>1. nap</vt:lpstr>
      <vt:lpstr>Az 1. nap emlékei…</vt:lpstr>
      <vt:lpstr>2. nap</vt:lpstr>
      <vt:lpstr>A 2. nap emlékei…                       Szádelői-völgy…                Andrássy-kastély</vt:lpstr>
      <vt:lpstr>3. nap</vt:lpstr>
      <vt:lpstr>A 3. nap emlékei…                  Késmárk…                                    Lőcse…      Szepesi vár…</vt:lpstr>
      <vt:lpstr>4. nap</vt:lpstr>
      <vt:lpstr>A 4. nap emlékei…</vt:lpstr>
      <vt:lpstr>5. nap</vt:lpstr>
      <vt:lpstr>Az 5. nap emlékei…                                                         Szklabonya…                            Fülek…                              </vt:lpstr>
      <vt:lpstr>       Az úti beszámolót készítette:  Antalics József Áron 7.a osztályos tanuló és  Dr. Kupóné Gasztonyi Edit kísérőtanár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Szlovákia</dc:title>
  <dc:creator>Áron</dc:creator>
  <cp:lastModifiedBy>Vámosi Ferenc</cp:lastModifiedBy>
  <cp:revision>40</cp:revision>
  <dcterms:created xsi:type="dcterms:W3CDTF">2019-10-07T15:18:58Z</dcterms:created>
  <dcterms:modified xsi:type="dcterms:W3CDTF">2019-11-18T13:15:40Z</dcterms:modified>
</cp:coreProperties>
</file>